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96" r:id="rId5"/>
    <p:sldId id="258" r:id="rId6"/>
    <p:sldId id="259" r:id="rId7"/>
    <p:sldId id="261" r:id="rId8"/>
    <p:sldId id="295" r:id="rId9"/>
    <p:sldId id="264" r:id="rId10"/>
    <p:sldId id="284" r:id="rId11"/>
    <p:sldId id="292" r:id="rId12"/>
    <p:sldId id="283" r:id="rId13"/>
    <p:sldId id="269" r:id="rId14"/>
    <p:sldId id="268" r:id="rId15"/>
    <p:sldId id="270" r:id="rId16"/>
    <p:sldId id="267" r:id="rId17"/>
    <p:sldId id="265" r:id="rId18"/>
    <p:sldId id="266" r:id="rId19"/>
    <p:sldId id="272" r:id="rId20"/>
    <p:sldId id="273" r:id="rId21"/>
    <p:sldId id="274" r:id="rId22"/>
    <p:sldId id="275" r:id="rId23"/>
    <p:sldId id="262" r:id="rId24"/>
    <p:sldId id="263" r:id="rId25"/>
    <p:sldId id="276" r:id="rId26"/>
    <p:sldId id="277" r:id="rId27"/>
    <p:sldId id="278" r:id="rId28"/>
    <p:sldId id="279" r:id="rId29"/>
    <p:sldId id="281" r:id="rId30"/>
    <p:sldId id="280" r:id="rId31"/>
    <p:sldId id="286" r:id="rId32"/>
    <p:sldId id="282" r:id="rId33"/>
    <p:sldId id="294" r:id="rId34"/>
    <p:sldId id="285" r:id="rId35"/>
    <p:sldId id="287" r:id="rId36"/>
    <p:sldId id="288" r:id="rId37"/>
    <p:sldId id="289" r:id="rId38"/>
    <p:sldId id="290" r:id="rId39"/>
    <p:sldId id="293" r:id="rId40"/>
    <p:sldId id="291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A0E2D36A-A61F-4F4D-AF22-EDD1D5CE42D6}">
          <p14:sldIdLst>
            <p14:sldId id="256"/>
            <p14:sldId id="260"/>
          </p14:sldIdLst>
        </p14:section>
        <p14:section name="Design Thoughts" id="{9C2986C7-536C-4BCF-8D82-9320A639AF5C}">
          <p14:sldIdLst>
            <p14:sldId id="257"/>
            <p14:sldId id="296"/>
            <p14:sldId id="258"/>
            <p14:sldId id="259"/>
          </p14:sldIdLst>
        </p14:section>
        <p14:section name="UI Design Examples" id="{BA985E0A-A71F-4B18-A400-C83C6F482807}">
          <p14:sldIdLst>
            <p14:sldId id="261"/>
            <p14:sldId id="295"/>
            <p14:sldId id="264"/>
            <p14:sldId id="284"/>
            <p14:sldId id="292"/>
            <p14:sldId id="283"/>
            <p14:sldId id="269"/>
            <p14:sldId id="268"/>
            <p14:sldId id="270"/>
            <p14:sldId id="267"/>
            <p14:sldId id="265"/>
            <p14:sldId id="266"/>
            <p14:sldId id="272"/>
            <p14:sldId id="273"/>
            <p14:sldId id="274"/>
            <p14:sldId id="275"/>
            <p14:sldId id="262"/>
            <p14:sldId id="263"/>
            <p14:sldId id="276"/>
            <p14:sldId id="277"/>
            <p14:sldId id="278"/>
            <p14:sldId id="279"/>
            <p14:sldId id="281"/>
            <p14:sldId id="280"/>
            <p14:sldId id="286"/>
          </p14:sldIdLst>
        </p14:section>
        <p14:section name="UI Design Takeaways" id="{B27B7DB6-5D97-4B37-B527-CDD2ED5B888E}">
          <p14:sldIdLst>
            <p14:sldId id="282"/>
            <p14:sldId id="294"/>
            <p14:sldId id="285"/>
            <p14:sldId id="287"/>
            <p14:sldId id="288"/>
            <p14:sldId id="289"/>
          </p14:sldIdLst>
        </p14:section>
        <p14:section name="Requirements" id="{F955B9EE-2C91-4A03-900F-57E46121353D}">
          <p14:sldIdLst>
            <p14:sldId id="290"/>
            <p14:sldId id="293"/>
            <p14:sldId id="29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6233" autoAdjust="0"/>
  </p:normalViewPr>
  <p:slideViewPr>
    <p:cSldViewPr snapToGrid="0">
      <p:cViewPr>
        <p:scale>
          <a:sx n="100" d="100"/>
          <a:sy n="100" d="100"/>
        </p:scale>
        <p:origin x="194" y="10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46A5-AFCA-46A1-ACF4-F310586D7FAF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BD0A-F1E1-42D0-8D2B-47D6E6C65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75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46A5-AFCA-46A1-ACF4-F310586D7FAF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BD0A-F1E1-42D0-8D2B-47D6E6C65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1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46A5-AFCA-46A1-ACF4-F310586D7FAF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BD0A-F1E1-42D0-8D2B-47D6E6C65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50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46A5-AFCA-46A1-ACF4-F310586D7FAF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BD0A-F1E1-42D0-8D2B-47D6E6C65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99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46A5-AFCA-46A1-ACF4-F310586D7FAF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BD0A-F1E1-42D0-8D2B-47D6E6C65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31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46A5-AFCA-46A1-ACF4-F310586D7FAF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BD0A-F1E1-42D0-8D2B-47D6E6C65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81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46A5-AFCA-46A1-ACF4-F310586D7FAF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BD0A-F1E1-42D0-8D2B-47D6E6C65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05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46A5-AFCA-46A1-ACF4-F310586D7FAF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BD0A-F1E1-42D0-8D2B-47D6E6C65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238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46A5-AFCA-46A1-ACF4-F310586D7FAF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BD0A-F1E1-42D0-8D2B-47D6E6C65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64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46A5-AFCA-46A1-ACF4-F310586D7FAF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BD0A-F1E1-42D0-8D2B-47D6E6C65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011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46A5-AFCA-46A1-ACF4-F310586D7FAF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BD0A-F1E1-42D0-8D2B-47D6E6C65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67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C46A5-AFCA-46A1-ACF4-F310586D7FAF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5BD0A-F1E1-42D0-8D2B-47D6E6C65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35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roduct-manager-journal/designing-a-simple-todo-app-b4d4ed9300a4" TargetMode="External"/><Relationship Id="rId7" Type="http://schemas.openxmlformats.org/officeDocument/2006/relationships/hyperlink" Target="https://stackoverflow.com/questions/19198834/info-about-to-create-a-kanban-winapp-oriented" TargetMode="External"/><Relationship Id="rId2" Type="http://schemas.openxmlformats.org/officeDocument/2006/relationships/hyperlink" Target="https://bashooka.com/inspiration/to-do-list-app-ui-designs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pastebin.com/q0NQUtg4" TargetMode="External"/><Relationship Id="rId5" Type="http://schemas.openxmlformats.org/officeDocument/2006/relationships/hyperlink" Target="https://github.com/KhaosCoders/wpf-kanban" TargetMode="External"/><Relationship Id="rId4" Type="http://schemas.openxmlformats.org/officeDocument/2006/relationships/hyperlink" Target="https://medium.com/user-experience-researche/reimagining-calendar-app-with-cards-c9bb9157db0f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smtClean="0"/>
              <a:t>DEW IT</a:t>
            </a:r>
            <a:endParaRPr lang="en-US" b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A Multi-Platform Client/Server Todo-List App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9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JIRA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2930" y="779646"/>
            <a:ext cx="5380523" cy="5397317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Project board</a:t>
            </a:r>
          </a:p>
          <a:p>
            <a:r>
              <a:rPr lang="en-US" smtClean="0"/>
              <a:t>Top-header has</a:t>
            </a:r>
          </a:p>
          <a:p>
            <a:pPr lvl="1"/>
            <a:r>
              <a:rPr lang="en-US" smtClean="0"/>
              <a:t>Account menu</a:t>
            </a:r>
          </a:p>
          <a:p>
            <a:pPr lvl="1"/>
            <a:r>
              <a:rPr lang="en-US" smtClean="0"/>
              <a:t>Settings menu</a:t>
            </a:r>
          </a:p>
          <a:p>
            <a:pPr lvl="1"/>
            <a:r>
              <a:rPr lang="en-US" smtClean="0"/>
              <a:t>? Menu</a:t>
            </a:r>
          </a:p>
          <a:p>
            <a:pPr lvl="1"/>
            <a:r>
              <a:rPr lang="en-US" smtClean="0"/>
              <a:t>Notification bell</a:t>
            </a:r>
          </a:p>
          <a:p>
            <a:pPr lvl="1"/>
            <a:r>
              <a:rPr lang="en-US" smtClean="0"/>
              <a:t>Search</a:t>
            </a:r>
          </a:p>
          <a:p>
            <a:pPr lvl="1"/>
            <a:r>
              <a:rPr lang="en-US" smtClean="0"/>
              <a:t>Nav menus</a:t>
            </a:r>
          </a:p>
          <a:p>
            <a:pPr lvl="1"/>
            <a:r>
              <a:rPr lang="en-US" smtClean="0"/>
              <a:t>Link to owner’s JIRA homepage</a:t>
            </a:r>
          </a:p>
          <a:p>
            <a:pPr lvl="1"/>
            <a:r>
              <a:rPr lang="en-US" smtClean="0"/>
              <a:t>Link to integrated apps</a:t>
            </a:r>
          </a:p>
          <a:p>
            <a:r>
              <a:rPr lang="en-US" smtClean="0"/>
              <a:t>Left pop-out seems pretty unhelpful. Only a few useful options: Roadmap, boards</a:t>
            </a:r>
          </a:p>
          <a:p>
            <a:r>
              <a:rPr lang="en-US" smtClean="0"/>
              <a:t>(roadmap is the Gantt chart, so this could be distilled to a “views” menu)</a:t>
            </a:r>
          </a:p>
          <a:p>
            <a:r>
              <a:rPr lang="en-US" smtClean="0"/>
              <a:t>Filters above the Kanban card view</a:t>
            </a:r>
          </a:p>
          <a:p>
            <a:r>
              <a:rPr lang="en-US" smtClean="0"/>
              <a:t>Maximize/restore button to full-screenify the Kanban itself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75" y="1607420"/>
            <a:ext cx="5960724" cy="502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7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JIRA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7258" y="1579418"/>
            <a:ext cx="4826195" cy="4597545"/>
          </a:xfrm>
        </p:spPr>
        <p:txBody>
          <a:bodyPr>
            <a:normAutofit/>
          </a:bodyPr>
          <a:lstStyle/>
          <a:p>
            <a:endParaRPr lang="en-US" smtClean="0"/>
          </a:p>
          <a:p>
            <a:r>
              <a:rPr lang="en-US" smtClean="0"/>
              <a:t>Maximize/restore button to full-screenify the Kanban itself</a:t>
            </a:r>
          </a:p>
          <a:p>
            <a:r>
              <a:rPr lang="en-US" smtClean="0"/>
              <a:t>Counts in swim-lane headers</a:t>
            </a:r>
          </a:p>
          <a:p>
            <a:r>
              <a:rPr lang="en-US" smtClean="0"/>
              <a:t>“MAX” in swim-lanes, to highlight when we’re overloaded</a:t>
            </a:r>
            <a:endParaRPr lang="en-US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71" y="1579418"/>
            <a:ext cx="6612527" cy="408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7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JIRA - mobile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n-US" smtClean="0"/>
              <a:t>Another homepage</a:t>
            </a:r>
          </a:p>
          <a:p>
            <a:r>
              <a:rPr lang="en-US" smtClean="0"/>
              <a:t>“Never miss a beat”</a:t>
            </a:r>
          </a:p>
          <a:p>
            <a:pPr lvl="1"/>
            <a:r>
              <a:rPr lang="en-US" smtClean="0"/>
              <a:t>Notifications</a:t>
            </a:r>
          </a:p>
          <a:p>
            <a:r>
              <a:rPr lang="en-US" smtClean="0"/>
              <a:t>Navigation on the bottom</a:t>
            </a:r>
          </a:p>
          <a:p>
            <a:pPr lvl="1"/>
            <a:r>
              <a:rPr lang="en-US" smtClean="0"/>
              <a:t>Home, Projects, create, boards, settings</a:t>
            </a:r>
          </a:p>
          <a:p>
            <a:r>
              <a:rPr lang="en-US" smtClean="0"/>
              <a:t>This layout/paradigm looks dated. Can we modernize it?</a:t>
            </a:r>
            <a:endParaRPr lang="en-US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520647" cy="44862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127" y="1743554"/>
            <a:ext cx="2638793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2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JIRA - mobile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n-US" smtClean="0"/>
              <a:t>“Manage boards and backlogs”</a:t>
            </a:r>
          </a:p>
          <a:p>
            <a:pPr lvl="1"/>
            <a:r>
              <a:rPr lang="en-US" smtClean="0"/>
              <a:t>Create, edit, update projects</a:t>
            </a:r>
          </a:p>
          <a:p>
            <a:pPr lvl="1"/>
            <a:r>
              <a:rPr lang="en-US" smtClean="0"/>
              <a:t>prioritize</a:t>
            </a:r>
          </a:p>
          <a:p>
            <a:r>
              <a:rPr lang="en-US" smtClean="0"/>
              <a:t>“Create and Edit issues”</a:t>
            </a:r>
          </a:p>
          <a:p>
            <a:pPr lvl="1"/>
            <a:r>
              <a:rPr lang="en-US" smtClean="0"/>
              <a:t>Create, edit</a:t>
            </a:r>
          </a:p>
          <a:p>
            <a:pPr lvl="1"/>
            <a:r>
              <a:rPr lang="en-US" smtClean="0"/>
              <a:t>Attach</a:t>
            </a:r>
          </a:p>
          <a:p>
            <a:pPr lvl="1"/>
            <a:r>
              <a:rPr lang="en-US" smtClean="0"/>
              <a:t>comment</a:t>
            </a:r>
          </a:p>
        </p:txBody>
      </p:sp>
      <p:pic>
        <p:nvPicPr>
          <p:cNvPr id="12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88682" y="1825625"/>
            <a:ext cx="42806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0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JIRA - mobile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n-US" smtClean="0"/>
              <a:t>“Create and Edit issues”</a:t>
            </a:r>
          </a:p>
          <a:p>
            <a:pPr lvl="1"/>
            <a:r>
              <a:rPr lang="en-US" smtClean="0"/>
              <a:t>Create, edit, update</a:t>
            </a:r>
          </a:p>
          <a:p>
            <a:pPr lvl="1"/>
            <a:r>
              <a:rPr lang="en-US" smtClean="0"/>
              <a:t>Attach</a:t>
            </a:r>
          </a:p>
          <a:p>
            <a:pPr lvl="1"/>
            <a:r>
              <a:rPr lang="en-US" smtClean="0"/>
              <a:t>comment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29848" y="1825625"/>
            <a:ext cx="37983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0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JIRA - mobile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9290" y="1825625"/>
            <a:ext cx="991341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9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Monday.com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05535"/>
            <a:ext cx="5181600" cy="4191517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mtClean="0"/>
              <a:t>Another homepage</a:t>
            </a:r>
          </a:p>
          <a:p>
            <a:r>
              <a:rPr lang="en-US" smtClean="0"/>
              <a:t>Inbox</a:t>
            </a:r>
          </a:p>
          <a:p>
            <a:r>
              <a:rPr lang="en-US" smtClean="0"/>
              <a:t>Recent</a:t>
            </a:r>
          </a:p>
          <a:p>
            <a:r>
              <a:rPr lang="en-US" smtClean="0"/>
              <a:t>My Workspaces</a:t>
            </a:r>
          </a:p>
          <a:p>
            <a:r>
              <a:rPr lang="en-US" smtClean="0"/>
              <a:t>Navbar on left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6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Monday.com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4933" y="2135092"/>
            <a:ext cx="6659267" cy="3561135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1571" y="1430522"/>
            <a:ext cx="4202229" cy="4970277"/>
          </a:xfrm>
        </p:spPr>
        <p:txBody>
          <a:bodyPr>
            <a:normAutofit fontScale="85000" lnSpcReduction="20000"/>
          </a:bodyPr>
          <a:lstStyle/>
          <a:p>
            <a:r>
              <a:rPr lang="en-US" smtClean="0"/>
              <a:t>Hooks for integrations</a:t>
            </a:r>
          </a:p>
          <a:p>
            <a:pPr lvl="1"/>
            <a:r>
              <a:rPr lang="en-US" smtClean="0"/>
              <a:t>That would be an admin-only thing</a:t>
            </a:r>
          </a:p>
          <a:p>
            <a:pPr lvl="1"/>
            <a:r>
              <a:rPr lang="en-US" smtClean="0"/>
              <a:t>That means user-levels… we have THOSE at work too. Find a way to not make those painful. Maybe ROLES?</a:t>
            </a:r>
          </a:p>
          <a:p>
            <a:r>
              <a:rPr lang="en-US" smtClean="0"/>
              <a:t>Edit directly in board</a:t>
            </a:r>
          </a:p>
          <a:p>
            <a:pPr lvl="1"/>
            <a:r>
              <a:rPr lang="en-US" smtClean="0"/>
              <a:t>Clicking the “Person” shows a popup with a type-ahead</a:t>
            </a:r>
          </a:p>
          <a:p>
            <a:r>
              <a:rPr lang="en-US" smtClean="0"/>
              <a:t>Filter, Sort, pin, hide</a:t>
            </a:r>
          </a:p>
          <a:p>
            <a:r>
              <a:rPr lang="en-US" smtClean="0"/>
              <a:t>Different views appear as Tabs</a:t>
            </a:r>
          </a:p>
          <a:p>
            <a:r>
              <a:rPr lang="en-US" smtClean="0"/>
              <a:t>Nav Bar (top): app, notifications, inbox, calendar (Gantt?), favorites</a:t>
            </a:r>
          </a:p>
          <a:p>
            <a:r>
              <a:rPr lang="en-US" smtClean="0"/>
              <a:t>Nav Bar (bottom): invite, search, account settings</a:t>
            </a:r>
          </a:p>
          <a:p>
            <a:endParaRPr lang="en-US" smtClean="0"/>
          </a:p>
          <a:p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1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Monday.com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mtClean="0"/>
              <a:t>Top card is minimizable, expanding screen real-estate for the actual board</a:t>
            </a:r>
          </a:p>
          <a:p>
            <a:r>
              <a:rPr lang="en-US" smtClean="0"/>
              <a:t>Lots of features hidden away in the menus (Invite, add to board, “…”, account settings), leaving the “do work” options right there on the screen</a:t>
            </a:r>
          </a:p>
          <a:p>
            <a:r>
              <a:rPr lang="en-US" smtClean="0"/>
              <a:t>Popout for navigating to different boards</a:t>
            </a:r>
          </a:p>
          <a:p>
            <a:endParaRPr lang="en-US" smtClean="0"/>
          </a:p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3263" y="1690688"/>
            <a:ext cx="2291112" cy="43513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257" y="1315303"/>
            <a:ext cx="2934109" cy="36390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311" y="1825625"/>
            <a:ext cx="3048425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3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Monday.com - mobile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mtClean="0"/>
              <a:t>First-time-use wizard to configure app</a:t>
            </a:r>
          </a:p>
          <a:p>
            <a:r>
              <a:rPr lang="en-US" smtClean="0"/>
              <a:t>Next-time login page</a:t>
            </a:r>
          </a:p>
          <a:p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83466" y="1825625"/>
            <a:ext cx="2758093" cy="4351338"/>
          </a:xfrm>
          <a:prstGeom prst="rect">
            <a:avLst/>
          </a:prstGeom>
        </p:spPr>
      </p:pic>
      <p:pic>
        <p:nvPicPr>
          <p:cNvPr id="1026" name="Picture 2" descr="Group_2__4_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44" y="1825625"/>
            <a:ext cx="2402281" cy="420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08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Table of Contents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hlinkClick r:id="rId2" action="ppaction://hlinksldjump"/>
              </a:rPr>
              <a:t>Design Thoughts</a:t>
            </a:r>
            <a:endParaRPr lang="en-US" smtClean="0"/>
          </a:p>
          <a:p>
            <a:r>
              <a:rPr lang="en-US" smtClean="0">
                <a:hlinkClick r:id="rId3" action="ppaction://hlinksldjump"/>
              </a:rPr>
              <a:t>UI Design Examples</a:t>
            </a:r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9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Monday.com - mobile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mtClean="0"/>
              <a:t>Home page is your board list</a:t>
            </a:r>
          </a:p>
          <a:p>
            <a:r>
              <a:rPr lang="en-US" smtClean="0"/>
              <a:t>Notifications</a:t>
            </a:r>
          </a:p>
          <a:p>
            <a:r>
              <a:rPr lang="en-US" smtClean="0"/>
              <a:t>Search</a:t>
            </a:r>
          </a:p>
          <a:p>
            <a:r>
              <a:rPr lang="en-US" smtClean="0"/>
              <a:t>Create new board</a:t>
            </a:r>
          </a:p>
          <a:p>
            <a:endParaRPr lang="en-US" smtClean="0"/>
          </a:p>
          <a:p>
            <a:r>
              <a:rPr lang="en-US" smtClean="0"/>
              <a:t>Hamburger menu</a:t>
            </a:r>
          </a:p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02267" y="1825625"/>
            <a:ext cx="2642353" cy="4351338"/>
          </a:xfrm>
          <a:prstGeom prst="rect">
            <a:avLst/>
          </a:prstGeom>
        </p:spPr>
      </p:pic>
      <p:pic>
        <p:nvPicPr>
          <p:cNvPr id="2050" name="Picture 2" descr="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432" y="1593064"/>
            <a:ext cx="3150119" cy="509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05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Monday.com - mobile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mtClean="0"/>
              <a:t>Board items are divided into groups</a:t>
            </a:r>
          </a:p>
          <a:p>
            <a:pPr lvl="1"/>
            <a:r>
              <a:rPr lang="en-US" smtClean="0"/>
              <a:t>This one named her groups after days of week</a:t>
            </a:r>
          </a:p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37" y="1690688"/>
            <a:ext cx="2681150" cy="44419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026" y="3560713"/>
            <a:ext cx="4668055" cy="275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Monday.com - mobile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86" y="1689306"/>
            <a:ext cx="2754746" cy="45912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654" y="1690687"/>
            <a:ext cx="2769624" cy="45884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278" y="1501094"/>
            <a:ext cx="3046836" cy="496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53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</a:t>
            </a:r>
            <a:r>
              <a:rPr lang="en-US" smtClean="0"/>
              <a:t>Design Examples: Trello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8194"/>
            <a:ext cx="5181600" cy="3886199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mtClean="0"/>
              <a:t>Home page</a:t>
            </a:r>
          </a:p>
          <a:p>
            <a:r>
              <a:rPr lang="en-US" smtClean="0"/>
              <a:t>Multiple Teams</a:t>
            </a:r>
          </a:p>
          <a:p>
            <a:pPr lvl="1"/>
            <a:r>
              <a:rPr lang="en-US" smtClean="0"/>
              <a:t>Hey, we have those at work!</a:t>
            </a:r>
          </a:p>
          <a:p>
            <a:r>
              <a:rPr lang="en-US" smtClean="0"/>
              <a:t>Multiple Boards per Team</a:t>
            </a:r>
          </a:p>
          <a:p>
            <a:pPr lvl="1"/>
            <a:r>
              <a:rPr lang="en-US" smtClean="0"/>
              <a:t>Hey, that might be handy…</a:t>
            </a:r>
          </a:p>
          <a:p>
            <a:r>
              <a:rPr lang="en-US" smtClean="0"/>
              <a:t>Favorites/stars</a:t>
            </a:r>
          </a:p>
          <a:p>
            <a:r>
              <a:rPr lang="en-US" smtClean="0"/>
              <a:t>Templates</a:t>
            </a:r>
          </a:p>
          <a:p>
            <a:r>
              <a:rPr lang="en-US" smtClean="0"/>
              <a:t>Metadata (boards/views/members/settings)</a:t>
            </a:r>
          </a:p>
          <a:p>
            <a:r>
              <a:rPr lang="en-US" smtClean="0"/>
              <a:t>Settings!</a:t>
            </a:r>
          </a:p>
          <a:p>
            <a:r>
              <a:rPr lang="en-US" smtClean="0"/>
              <a:t>Login</a:t>
            </a:r>
          </a:p>
          <a:p>
            <a:r>
              <a:rPr lang="en-US" smtClean="0"/>
              <a:t>Menubar is not traditional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Trello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87630"/>
            <a:ext cx="5181600" cy="3427328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mtClean="0"/>
              <a:t>Popouts on left (navigation) and right (“Show menu”)</a:t>
            </a:r>
          </a:p>
          <a:p>
            <a:r>
              <a:rPr lang="en-US" smtClean="0"/>
              <a:t>Hooks for monetization</a:t>
            </a:r>
          </a:p>
          <a:p>
            <a:r>
              <a:rPr lang="en-US" smtClean="0"/>
              <a:t>Hook for SHARING with team members</a:t>
            </a:r>
          </a:p>
          <a:p>
            <a:r>
              <a:rPr lang="en-US" smtClean="0"/>
              <a:t>Simple card-in-card design</a:t>
            </a:r>
          </a:p>
          <a:p>
            <a:pPr lvl="1"/>
            <a:r>
              <a:rPr lang="en-US" smtClean="0"/>
              <a:t>Could include a little more metadata?  Maybe an option to show/hide metadata?</a:t>
            </a:r>
          </a:p>
          <a:p>
            <a:pPr lvl="2"/>
            <a:r>
              <a:rPr lang="en-US" smtClean="0"/>
              <a:t>Assignee / Start date / t-shirt size? / ask others what they’d value</a:t>
            </a:r>
          </a:p>
          <a:p>
            <a:r>
              <a:rPr lang="en-US" smtClean="0"/>
              <a:t>Could use the card-in-card for the basis of the Kanban; i.e., THIS is the MVP</a:t>
            </a:r>
          </a:p>
          <a:p>
            <a:r>
              <a:rPr lang="en-US" smtClean="0"/>
              <a:t>Menu on right: The only extra value I see in this menu is History. Maybe not have a menu just for that</a:t>
            </a:r>
          </a:p>
          <a:p>
            <a:r>
              <a:rPr lang="en-US" smtClean="0"/>
              <a:t>Ugh, HISTORY. That would be an eventual MVP.  Put that on the list for sure.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82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Design Examples: Trello - mobile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35766" y="1369879"/>
            <a:ext cx="11110802" cy="320809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Splash page with “redesign” concept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16" y="1759883"/>
            <a:ext cx="5451366" cy="471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9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Trello - mobile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35766" y="1369879"/>
            <a:ext cx="11110802" cy="320809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Login page with “redesign” concept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66" y="1793186"/>
            <a:ext cx="5016300" cy="439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8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Trello - mobile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35766" y="1369879"/>
            <a:ext cx="11110802" cy="320809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Boards page with “redesign” concepts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625" y="1854138"/>
            <a:ext cx="7982591" cy="49071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390" y="1795668"/>
            <a:ext cx="2421209" cy="48985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8843" y="1690688"/>
            <a:ext cx="2313157" cy="47988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564" y="1749158"/>
            <a:ext cx="2397279" cy="479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72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Trello - mobile</a:t>
            </a:r>
            <a:endParaRPr lang="en-US"/>
          </a:p>
        </p:txBody>
      </p:sp>
      <p:pic>
        <p:nvPicPr>
          <p:cNvPr id="10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947" y="1742863"/>
            <a:ext cx="4296116" cy="47628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0" y="1530283"/>
            <a:ext cx="2667613" cy="5188017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35766" y="1369879"/>
            <a:ext cx="11110802" cy="320809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Board pages</a:t>
            </a: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063" y="1685203"/>
            <a:ext cx="2333189" cy="48205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7580" y="1666343"/>
            <a:ext cx="2305372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6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Trello - mobile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35766" y="1369879"/>
            <a:ext cx="11110802" cy="320809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New Board pages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26" y="1841551"/>
            <a:ext cx="2295845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0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smtClean="0">
                <a:latin typeface="Fira Code" panose="020B0509050000020004" pitchFamily="49" charset="0"/>
                <a:ea typeface="Fira Code" panose="020B0509050000020004" pitchFamily="49" charset="0"/>
              </a:rPr>
              <a:t>Design Thoughts</a:t>
            </a:r>
            <a:endParaRPr lang="en-US" b="1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95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Trello - mobile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35766" y="1369879"/>
            <a:ext cx="4267240" cy="320809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Item pages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2295951" cy="48737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647" y="1690688"/>
            <a:ext cx="2362359" cy="48822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2069" y="1690688"/>
            <a:ext cx="2823451" cy="4859758"/>
          </a:xfrm>
          <a:prstGeom prst="rect">
            <a:avLst/>
          </a:prstGeom>
        </p:spPr>
      </p:pic>
      <p:sp>
        <p:nvSpPr>
          <p:cNvPr id="13" name="Content Placeholder 6"/>
          <p:cNvSpPr>
            <a:spLocks noGrp="1"/>
          </p:cNvSpPr>
          <p:nvPr>
            <p:ph sz="half" idx="2"/>
          </p:nvPr>
        </p:nvSpPr>
        <p:spPr>
          <a:xfrm>
            <a:off x="7052069" y="1369878"/>
            <a:ext cx="4267240" cy="320809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Profile page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43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Other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51" y="1270231"/>
            <a:ext cx="1829333" cy="32441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280" y="1270231"/>
            <a:ext cx="1212506" cy="26019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082" y="1319658"/>
            <a:ext cx="5148664" cy="377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3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smtClean="0">
                <a:latin typeface="Fira Code" panose="020B0509050000020004" pitchFamily="49" charset="0"/>
                <a:ea typeface="Fira Code" panose="020B0509050000020004" pitchFamily="49" charset="0"/>
              </a:rPr>
              <a:t>UI Design Takeaways</a:t>
            </a:r>
            <a:endParaRPr lang="en-US" b="1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92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Takeaways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172200" y="1690688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Other UI Ideas:</a:t>
            </a:r>
          </a:p>
          <a:p>
            <a:pPr lvl="1"/>
            <a:r>
              <a:rPr lang="en-US" smtClean="0">
                <a:hlinkClick r:id="rId2"/>
              </a:rPr>
              <a:t>https://bashooka.com/inspiration/to-do-list-app-ui-designs/</a:t>
            </a:r>
            <a:endParaRPr lang="en-US" smtClean="0"/>
          </a:p>
          <a:p>
            <a:pPr lvl="1"/>
            <a:r>
              <a:rPr lang="en-US" smtClean="0">
                <a:hlinkClick r:id="rId3"/>
              </a:rPr>
              <a:t>https://medium.com/product-manager-journal/designing-a-simple-todo-app-b4d4ed9300a4</a:t>
            </a:r>
            <a:endParaRPr lang="en-US" smtClean="0"/>
          </a:p>
          <a:p>
            <a:pPr lvl="1"/>
            <a:r>
              <a:rPr lang="en-US" smtClean="0">
                <a:hlinkClick r:id="rId4"/>
              </a:rPr>
              <a:t>https://medium.com/user-experience-researche/reimagining-calendar-app-with-cards-c9bb9157db0f</a:t>
            </a:r>
            <a:endParaRPr lang="en-US" smtClean="0"/>
          </a:p>
          <a:p>
            <a:pPr lvl="1"/>
            <a:r>
              <a:rPr lang="en-US" smtClean="0">
                <a:hlinkClick r:id="rId5"/>
              </a:rPr>
              <a:t>https://github.com/KhaosCoders/wpf-kanban</a:t>
            </a:r>
            <a:endParaRPr lang="en-US" smtClean="0"/>
          </a:p>
          <a:p>
            <a:pPr lvl="1"/>
            <a:r>
              <a:rPr lang="en-US" smtClean="0">
                <a:hlinkClick r:id="rId6"/>
              </a:rPr>
              <a:t>https://pastebin.com/q0NQUtg4</a:t>
            </a:r>
            <a:endParaRPr lang="en-US" smtClean="0"/>
          </a:p>
          <a:p>
            <a:pPr lvl="1"/>
            <a:r>
              <a:rPr lang="en-US" smtClean="0">
                <a:hlinkClick r:id="rId7"/>
              </a:rPr>
              <a:t>https://stackoverflow.com/questions/19198834/info-about-to-create-a-kanban-winapp-oriented</a:t>
            </a:r>
            <a:endParaRPr lang="en-US" smtClean="0"/>
          </a:p>
          <a:p>
            <a:pPr marL="457200" lvl="1" indent="0">
              <a:buNone/>
            </a:pPr>
            <a:endParaRPr lang="en-US" smtClean="0"/>
          </a:p>
          <a:p>
            <a:r>
              <a:rPr lang="en-US"/>
              <a:t>Don’t complicate things.</a:t>
            </a:r>
          </a:p>
          <a:p>
            <a:r>
              <a:rPr lang="en-US"/>
              <a:t>App should be intuitive and guide users in doing the tasks they want to do in </a:t>
            </a:r>
            <a:r>
              <a:rPr lang="en-US"/>
              <a:t>the </a:t>
            </a:r>
            <a:r>
              <a:rPr lang="en-US" smtClean="0"/>
              <a:t>app</a:t>
            </a:r>
          </a:p>
          <a:p>
            <a:r>
              <a:rPr lang="en-US"/>
              <a:t>App should help </a:t>
            </a:r>
            <a:r>
              <a:rPr lang="en-US"/>
              <a:t>the </a:t>
            </a:r>
            <a:r>
              <a:rPr lang="en-US" smtClean="0"/>
              <a:t>users </a:t>
            </a:r>
            <a:r>
              <a:rPr lang="en-US"/>
              <a:t>stay in focus, manage and complete their </a:t>
            </a:r>
            <a:r>
              <a:rPr lang="en-US"/>
              <a:t>todos </a:t>
            </a:r>
            <a:r>
              <a:rPr lang="en-US" smtClean="0"/>
              <a:t>effectively</a:t>
            </a:r>
            <a:endParaRPr lang="en-US"/>
          </a:p>
          <a:p>
            <a:endParaRPr lang="en-US" smtClean="0"/>
          </a:p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377791" y="1787124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Typical flow:</a:t>
            </a:r>
          </a:p>
          <a:p>
            <a:pPr lvl="1"/>
            <a:r>
              <a:rPr lang="en-US" smtClean="0"/>
              <a:t>Splash page</a:t>
            </a:r>
          </a:p>
          <a:p>
            <a:pPr lvl="1"/>
            <a:r>
              <a:rPr lang="en-US" smtClean="0"/>
              <a:t>Setup Wizard page(s)</a:t>
            </a:r>
          </a:p>
          <a:p>
            <a:pPr lvl="1"/>
            <a:r>
              <a:rPr lang="en-US" smtClean="0"/>
              <a:t>Login page</a:t>
            </a:r>
          </a:p>
          <a:p>
            <a:pPr lvl="1"/>
            <a:r>
              <a:rPr lang="en-US" smtClean="0"/>
              <a:t>Home / Boards page</a:t>
            </a:r>
          </a:p>
          <a:p>
            <a:pPr lvl="1"/>
            <a:r>
              <a:rPr lang="en-US" smtClean="0"/>
              <a:t>Board page</a:t>
            </a:r>
          </a:p>
          <a:p>
            <a:pPr lvl="1"/>
            <a:r>
              <a:rPr lang="en-US" smtClean="0"/>
              <a:t>Item page</a:t>
            </a:r>
          </a:p>
          <a:p>
            <a:pPr lvl="1"/>
            <a:r>
              <a:rPr lang="en-US" smtClean="0"/>
              <a:t>Profile page</a:t>
            </a:r>
          </a:p>
          <a:p>
            <a:pPr lvl="1"/>
            <a:r>
              <a:rPr lang="en-US" smtClean="0"/>
              <a:t>Settings page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70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Takeaways – cont’d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172200" y="1690688"/>
            <a:ext cx="5181600" cy="4351338"/>
          </a:xfrm>
        </p:spPr>
        <p:txBody>
          <a:bodyPr>
            <a:normAutofit/>
          </a:bodyPr>
          <a:lstStyle/>
          <a:p>
            <a:r>
              <a:rPr lang="en-US" smtClean="0"/>
              <a:t>Cards are Minimalist</a:t>
            </a:r>
          </a:p>
          <a:p>
            <a:pPr lvl="1"/>
            <a:r>
              <a:rPr lang="en-US" smtClean="0"/>
              <a:t>Tap the card to dive deeper</a:t>
            </a:r>
          </a:p>
          <a:p>
            <a:endParaRPr lang="en-US" smtClean="0"/>
          </a:p>
          <a:p>
            <a:r>
              <a:rPr lang="en-US" smtClean="0"/>
              <a:t>How do we tap into this minimalism EVERYWHERE without making the app a CHORE to use?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353076" y="1690688"/>
            <a:ext cx="5627593" cy="4351338"/>
          </a:xfrm>
        </p:spPr>
        <p:txBody>
          <a:bodyPr>
            <a:normAutofit/>
          </a:bodyPr>
          <a:lstStyle/>
          <a:p>
            <a:r>
              <a:rPr lang="en-US" smtClean="0"/>
              <a:t>Themes</a:t>
            </a:r>
          </a:p>
          <a:p>
            <a:r>
              <a:rPr lang="en-US" smtClean="0"/>
              <a:t>Extensible and customizable</a:t>
            </a:r>
          </a:p>
          <a:p>
            <a:r>
              <a:rPr lang="en-US" smtClean="0"/>
              <a:t>Navigation Drawers (pop-outs)</a:t>
            </a:r>
          </a:p>
          <a:p>
            <a:r>
              <a:rPr lang="en-US" smtClean="0"/>
              <a:t>Swipe right to accept, left to reject</a:t>
            </a:r>
          </a:p>
          <a:p>
            <a:r>
              <a:rPr lang="en-US" smtClean="0"/>
              <a:t>HIDE the non-critical path</a:t>
            </a:r>
          </a:p>
          <a:p>
            <a:endParaRPr lang="en-US" smtClean="0"/>
          </a:p>
          <a:p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13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Takeaways – cont’d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63050" y="2240692"/>
            <a:ext cx="5290750" cy="3801334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Top bar:</a:t>
            </a:r>
          </a:p>
          <a:p>
            <a:pPr lvl="1"/>
            <a:r>
              <a:rPr lang="en-US" smtClean="0"/>
              <a:t>Left-top when landscape; top when portrait</a:t>
            </a:r>
          </a:p>
          <a:p>
            <a:pPr lvl="1"/>
            <a:endParaRPr lang="en-US" smtClean="0"/>
          </a:p>
          <a:p>
            <a:pPr lvl="1"/>
            <a:r>
              <a:rPr lang="en-US" smtClean="0"/>
              <a:t>Up to 5 icons MAX (to fit on iPhone):</a:t>
            </a:r>
          </a:p>
          <a:p>
            <a:pPr lvl="2"/>
            <a:r>
              <a:rPr lang="en-US" smtClean="0"/>
              <a:t>Back nav button</a:t>
            </a:r>
          </a:p>
          <a:p>
            <a:pPr lvl="2"/>
            <a:r>
              <a:rPr lang="en-US" smtClean="0"/>
              <a:t>Header text / dropdown</a:t>
            </a:r>
          </a:p>
          <a:p>
            <a:pPr lvl="2"/>
            <a:r>
              <a:rPr lang="en-US" smtClean="0"/>
              <a:t>Search icon (right aligned)</a:t>
            </a:r>
          </a:p>
          <a:p>
            <a:pPr lvl="2"/>
            <a:r>
              <a:rPr lang="en-US" smtClean="0"/>
              <a:t>Who you’re logged in as (account avatar button)</a:t>
            </a:r>
          </a:p>
          <a:p>
            <a:pPr lvl="1"/>
            <a:endParaRPr lang="en-US"/>
          </a:p>
          <a:p>
            <a:pPr lvl="1"/>
            <a:endParaRPr lang="en-US" smtClean="0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353076" y="2240692"/>
            <a:ext cx="5512265" cy="3801334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Bottom bar</a:t>
            </a:r>
          </a:p>
          <a:p>
            <a:pPr lvl="1"/>
            <a:r>
              <a:rPr lang="en-US"/>
              <a:t>:</a:t>
            </a:r>
            <a:r>
              <a:rPr lang="en-US" smtClean="0"/>
              <a:t>Left-bottom when landscape; bottom when portrait</a:t>
            </a:r>
          </a:p>
          <a:p>
            <a:pPr lvl="1"/>
            <a:endParaRPr lang="en-US" smtClean="0"/>
          </a:p>
          <a:p>
            <a:pPr lvl="1"/>
            <a:r>
              <a:rPr lang="en-US" smtClean="0"/>
              <a:t>Up to 5 “required” icons MAX (to fit on iPhone):</a:t>
            </a:r>
          </a:p>
          <a:p>
            <a:pPr lvl="2"/>
            <a:r>
              <a:rPr lang="en-US" smtClean="0"/>
              <a:t>Notifications bell OR inbox  (not both, if possible)</a:t>
            </a:r>
          </a:p>
          <a:p>
            <a:pPr lvl="2"/>
            <a:r>
              <a:rPr lang="en-US" smtClean="0"/>
              <a:t>Filter (drawer/popup; content depends on current page)</a:t>
            </a:r>
          </a:p>
          <a:p>
            <a:pPr lvl="3"/>
            <a:r>
              <a:rPr lang="en-US" smtClean="0"/>
              <a:t>Home page -&gt; ‘my boards’</a:t>
            </a:r>
          </a:p>
          <a:p>
            <a:pPr lvl="3"/>
            <a:r>
              <a:rPr lang="en-US" smtClean="0"/>
              <a:t>Board page -&gt; </a:t>
            </a:r>
          </a:p>
          <a:p>
            <a:pPr lvl="4"/>
            <a:r>
              <a:rPr lang="en-US" smtClean="0"/>
              <a:t>My team (“assigned to ppl on my team” filter)</a:t>
            </a:r>
          </a:p>
          <a:p>
            <a:pPr lvl="4"/>
            <a:r>
              <a:rPr lang="en-US" smtClean="0"/>
              <a:t>My work (“assigned to me” filter)</a:t>
            </a:r>
          </a:p>
          <a:p>
            <a:pPr lvl="4"/>
            <a:r>
              <a:rPr lang="en-US" smtClean="0"/>
              <a:t>My ideas (“created by me” filter)</a:t>
            </a:r>
          </a:p>
          <a:p>
            <a:pPr lvl="2"/>
            <a:r>
              <a:rPr lang="en-US" smtClean="0"/>
              <a:t>ellipsis or hamburger nav drawer (nav options? /settings)</a:t>
            </a:r>
          </a:p>
          <a:p>
            <a:pPr lvl="2"/>
            <a:endParaRPr lang="en-US" smtClean="0"/>
          </a:p>
          <a:p>
            <a:pPr lvl="2"/>
            <a:endParaRPr lang="en-US" smtClean="0"/>
          </a:p>
          <a:p>
            <a:pPr lvl="1"/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550785" y="1412789"/>
            <a:ext cx="11262274" cy="60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Splittable nav bar, based on UI orientation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68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Takeaways – cont’d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3339868" y="2824455"/>
            <a:ext cx="5512265" cy="12090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b="1" smtClean="0">
                <a:latin typeface="Fira Code" panose="020B0509050000020004" pitchFamily="49" charset="0"/>
                <a:ea typeface="Fira Code" panose="020B0509050000020004" pitchFamily="49" charset="0"/>
              </a:rPr>
              <a:t>HOLD UP</a:t>
            </a:r>
            <a:endParaRPr lang="en-US" sz="8000" b="1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31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Takeaways – cont’d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1317104" y="1639210"/>
            <a:ext cx="9557792" cy="3579581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mtClean="0"/>
              <a:t>Now that we’ve gone down a little bit of the UI rabbit-hole… 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WHY are we doing Kanban?</a:t>
            </a:r>
            <a:br>
              <a:rPr lang="en-US" smtClean="0"/>
            </a:br>
            <a:endParaRPr lang="en-US" smtClean="0"/>
          </a:p>
          <a:p>
            <a:pPr marL="0" indent="0" algn="ctr">
              <a:buNone/>
            </a:pPr>
            <a:r>
              <a:rPr lang="en-US" smtClean="0"/>
              <a:t>Is there a better paradigm?</a:t>
            </a:r>
          </a:p>
          <a:p>
            <a:endParaRPr lang="en-US" smtClean="0"/>
          </a:p>
          <a:p>
            <a:pPr marL="0" indent="0" algn="ctr">
              <a:buNone/>
            </a:pPr>
            <a:r>
              <a:rPr lang="en-US" sz="4000" smtClean="0"/>
              <a:t>What do we WANT from DEW IT?</a:t>
            </a:r>
          </a:p>
          <a:p>
            <a:pPr marL="0" indent="0" algn="ctr">
              <a:buNone/>
            </a:pPr>
            <a:endParaRPr lang="en-US" sz="4000" smtClean="0"/>
          </a:p>
          <a:p>
            <a:pPr marL="0" indent="0" algn="ctr">
              <a:buNone/>
            </a:pPr>
            <a:r>
              <a:rPr lang="en-US" sz="4000" smtClean="0"/>
              <a:t>What PROBLEM are we solving?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2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smtClean="0">
                <a:latin typeface="Fira Code" panose="020B0509050000020004" pitchFamily="49" charset="0"/>
                <a:ea typeface="Fira Code" panose="020B0509050000020004" pitchFamily="49" charset="0"/>
              </a:rPr>
              <a:t>Requirements</a:t>
            </a:r>
            <a:endParaRPr lang="en-US" b="1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0" y="1690688"/>
            <a:ext cx="9556750" cy="3802062"/>
          </a:xfrm>
        </p:spPr>
        <p:txBody>
          <a:bodyPr>
            <a:normAutofit/>
          </a:bodyPr>
          <a:lstStyle/>
          <a:p>
            <a:endParaRPr lang="en-US" smtClean="0"/>
          </a:p>
          <a:p>
            <a:pPr algn="ctr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5078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Requirements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83735" y="1690688"/>
            <a:ext cx="9557792" cy="3801334"/>
          </a:xfrm>
        </p:spPr>
        <p:txBody>
          <a:bodyPr>
            <a:normAutofit/>
          </a:bodyPr>
          <a:lstStyle/>
          <a:p>
            <a:r>
              <a:rPr lang="en-US" smtClean="0"/>
              <a:t>What problem are we solving? And for what role? Vhat value are we after?</a:t>
            </a:r>
          </a:p>
          <a:p>
            <a:r>
              <a:rPr lang="en-US" smtClean="0"/>
              <a:t>That sounds like user-story speak…</a:t>
            </a:r>
          </a:p>
          <a:p>
            <a:endParaRPr lang="en-US" smtClean="0"/>
          </a:p>
          <a:p>
            <a:pPr algn="ctr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1548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Design Thoughts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Design for mobile devices (iOS first), and then enrich it for desktop</a:t>
            </a:r>
            <a:br>
              <a:rPr lang="en-US" smtClean="0"/>
            </a:br>
            <a:r>
              <a:rPr lang="en-US" smtClean="0"/>
              <a:t>(not the other way around, as I’ve typically done)</a:t>
            </a:r>
          </a:p>
          <a:p>
            <a:endParaRPr lang="en-US" smtClean="0"/>
          </a:p>
          <a:p>
            <a:r>
              <a:rPr lang="en-US" smtClean="0"/>
              <a:t>Rather than make it just a “TRIVIAL” todo-list app, let’s try to make a Kanban app; a JIRA-replacement!</a:t>
            </a:r>
          </a:p>
          <a:p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13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Requirements – cont’d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83735" y="1690688"/>
            <a:ext cx="9557792" cy="3801334"/>
          </a:xfrm>
        </p:spPr>
        <p:txBody>
          <a:bodyPr>
            <a:normAutofit lnSpcReduction="10000"/>
          </a:bodyPr>
          <a:lstStyle/>
          <a:p>
            <a:r>
              <a:rPr lang="en-US" smtClean="0"/>
              <a:t>Problems with JIRA: </a:t>
            </a:r>
          </a:p>
          <a:p>
            <a:pPr lvl="1"/>
            <a:r>
              <a:rPr lang="en-US" smtClean="0"/>
              <a:t>As a developer:</a:t>
            </a:r>
          </a:p>
          <a:p>
            <a:pPr lvl="2"/>
            <a:r>
              <a:rPr lang="en-US" smtClean="0"/>
              <a:t>It’s overly complex: Too many options and dropdowns</a:t>
            </a:r>
          </a:p>
          <a:p>
            <a:pPr lvl="2"/>
            <a:r>
              <a:rPr lang="en-US" smtClean="0"/>
              <a:t>… but that’s about it, from my perspective as a dev</a:t>
            </a:r>
          </a:p>
          <a:p>
            <a:pPr lvl="2"/>
            <a:endParaRPr lang="en-US" smtClean="0"/>
          </a:p>
          <a:p>
            <a:pPr lvl="1"/>
            <a:r>
              <a:rPr lang="en-US" smtClean="0"/>
              <a:t>As a manager:</a:t>
            </a:r>
          </a:p>
          <a:p>
            <a:pPr lvl="1"/>
            <a:endParaRPr lang="en-US" smtClean="0"/>
          </a:p>
          <a:p>
            <a:pPr lvl="1"/>
            <a:r>
              <a:rPr lang="en-US" smtClean="0"/>
              <a:t>As a tester:</a:t>
            </a:r>
          </a:p>
          <a:p>
            <a:pPr lvl="1"/>
            <a:endParaRPr lang="en-US" smtClean="0"/>
          </a:p>
          <a:p>
            <a:pPr lvl="1"/>
            <a:r>
              <a:rPr lang="en-US" smtClean="0"/>
              <a:t>As a Product Mananger:</a:t>
            </a:r>
          </a:p>
          <a:p>
            <a:pPr lvl="1"/>
            <a:endParaRPr lang="en-US" smtClean="0"/>
          </a:p>
          <a:p>
            <a:pPr lvl="2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endParaRPr lang="en-US" smtClean="0"/>
          </a:p>
          <a:p>
            <a:pPr algn="ctr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9991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Design Thoughts (cont’d)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r>
              <a:rPr lang="en-US" smtClean="0"/>
              <a:t>I have no idea how to UI a Gantt chart</a:t>
            </a:r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62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Design Thoughts (cont’d)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MVP: Start with the Kanban</a:t>
            </a:r>
          </a:p>
          <a:p>
            <a:pPr lvl="1"/>
            <a:r>
              <a:rPr lang="en-US" smtClean="0"/>
              <a:t>The Gantt-charting feature is a nice-to-have for some “Future” version</a:t>
            </a:r>
          </a:p>
          <a:p>
            <a:pPr lvl="2"/>
            <a:r>
              <a:rPr lang="en-US" smtClean="0"/>
              <a:t>Bear in mind that the intention is to someday add a useful Gantt-chart UI, so don’t pigeon-hole yourself out of that.</a:t>
            </a:r>
          </a:p>
          <a:p>
            <a:pPr lvl="2"/>
            <a:endParaRPr lang="en-US" smtClean="0"/>
          </a:p>
          <a:p>
            <a:pPr lvl="2"/>
            <a:r>
              <a:rPr lang="en-US" smtClean="0"/>
              <a:t>NOTE that this makes coding toward the Gantt feature(s) INTENTIONAL and not SPECULATIVE.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7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smtClean="0">
                <a:latin typeface="Fira Code" panose="020B0509050000020004" pitchFamily="49" charset="0"/>
                <a:ea typeface="Fira Code" panose="020B0509050000020004" pitchFamily="49" charset="0"/>
              </a:rPr>
              <a:t>UI </a:t>
            </a:r>
            <a:r>
              <a:rPr lang="en-US" b="1" smtClean="0">
                <a:latin typeface="Fira Code" panose="020B0509050000020004" pitchFamily="49" charset="0"/>
                <a:ea typeface="Fira Code" panose="020B0509050000020004" pitchFamily="49" charset="0"/>
              </a:rPr>
              <a:t>Design Examples</a:t>
            </a:r>
            <a:endParaRPr lang="en-US" b="1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48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</a:t>
            </a:r>
            <a:r>
              <a:rPr lang="en-US" smtClean="0"/>
              <a:t>Design Examples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JIRA</a:t>
            </a:r>
          </a:p>
          <a:p>
            <a:r>
              <a:rPr lang="en-US" smtClean="0"/>
              <a:t>Monday.com</a:t>
            </a:r>
          </a:p>
          <a:p>
            <a:r>
              <a:rPr lang="en-US" smtClean="0"/>
              <a:t>Trello</a:t>
            </a:r>
          </a:p>
          <a:p>
            <a:r>
              <a:rPr lang="en-US" smtClean="0"/>
              <a:t>Other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7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JIRA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4706" y="1825625"/>
            <a:ext cx="3769093" cy="4351338"/>
          </a:xfrm>
        </p:spPr>
        <p:txBody>
          <a:bodyPr/>
          <a:lstStyle/>
          <a:p>
            <a:r>
              <a:rPr lang="en-US" smtClean="0"/>
              <a:t>Another homepage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13" y="1429362"/>
            <a:ext cx="6851495" cy="315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67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1238</Words>
  <Application>Microsoft Office PowerPoint</Application>
  <PresentationFormat>Widescreen</PresentationFormat>
  <Paragraphs>230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Fira Code</vt:lpstr>
      <vt:lpstr>Office Theme</vt:lpstr>
      <vt:lpstr>DEW IT</vt:lpstr>
      <vt:lpstr>Table of Contents</vt:lpstr>
      <vt:lpstr>Design Thoughts</vt:lpstr>
      <vt:lpstr>Design Thoughts</vt:lpstr>
      <vt:lpstr>Design Thoughts (cont’d)</vt:lpstr>
      <vt:lpstr>Design Thoughts (cont’d)</vt:lpstr>
      <vt:lpstr>UI Design Examples</vt:lpstr>
      <vt:lpstr>UI Design Examples</vt:lpstr>
      <vt:lpstr>UI Design Examples: JIRA</vt:lpstr>
      <vt:lpstr>UI Design Examples: JIRA</vt:lpstr>
      <vt:lpstr>UI Design Examples: JIRA</vt:lpstr>
      <vt:lpstr>UI Design Examples: JIRA - mobile</vt:lpstr>
      <vt:lpstr>UI Design Examples: JIRA - mobile</vt:lpstr>
      <vt:lpstr>UI Design Examples: JIRA - mobile</vt:lpstr>
      <vt:lpstr>UI Design Examples: JIRA - mobile</vt:lpstr>
      <vt:lpstr>UI Design Examples: Monday.com</vt:lpstr>
      <vt:lpstr>UI Design Examples: Monday.com</vt:lpstr>
      <vt:lpstr>UI Design Examples: Monday.com</vt:lpstr>
      <vt:lpstr>UI Design Examples: Monday.com - mobile</vt:lpstr>
      <vt:lpstr>UI Design Examples: Monday.com - mobile</vt:lpstr>
      <vt:lpstr>UI Design Examples: Monday.com - mobile</vt:lpstr>
      <vt:lpstr>UI Design Examples: Monday.com - mobile</vt:lpstr>
      <vt:lpstr>UI Design Examples: Trello</vt:lpstr>
      <vt:lpstr>UI Design Examples: Trello</vt:lpstr>
      <vt:lpstr>Design Examples: Trello - mobile</vt:lpstr>
      <vt:lpstr>UI Design Examples: Trello - mobile</vt:lpstr>
      <vt:lpstr>UI Design Examples: Trello - mobile</vt:lpstr>
      <vt:lpstr>UI Design Examples: Trello - mobile</vt:lpstr>
      <vt:lpstr>UI Design Examples: Trello - mobile</vt:lpstr>
      <vt:lpstr>UI Design Examples: Trello - mobile</vt:lpstr>
      <vt:lpstr>UI Design Examples: Other</vt:lpstr>
      <vt:lpstr>UI Design Takeaways</vt:lpstr>
      <vt:lpstr>UI Design Takeaways</vt:lpstr>
      <vt:lpstr>UI Design Takeaways – cont’d</vt:lpstr>
      <vt:lpstr>UI Design Takeaways – cont’d</vt:lpstr>
      <vt:lpstr>UI Design Takeaways – cont’d</vt:lpstr>
      <vt:lpstr>UI Design Takeaways – cont’d</vt:lpstr>
      <vt:lpstr>Requirements</vt:lpstr>
      <vt:lpstr>Requirements</vt:lpstr>
      <vt:lpstr>Requirements – cont’d</vt:lpstr>
    </vt:vector>
  </TitlesOfParts>
  <Company>DASSAULT SYSTEMES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DEW IT</dc:title>
  <dc:creator>KALER Curtis</dc:creator>
  <cp:lastModifiedBy>KALER Curtis</cp:lastModifiedBy>
  <cp:revision>113</cp:revision>
  <dcterms:created xsi:type="dcterms:W3CDTF">2022-06-10T18:38:06Z</dcterms:created>
  <dcterms:modified xsi:type="dcterms:W3CDTF">2022-06-10T23:25:45Z</dcterms:modified>
</cp:coreProperties>
</file>